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383" r:id="rId4"/>
    <p:sldId id="361" r:id="rId5"/>
    <p:sldId id="384" r:id="rId6"/>
    <p:sldId id="363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32" r:id="rId15"/>
    <p:sldId id="356" r:id="rId16"/>
    <p:sldId id="355" r:id="rId17"/>
    <p:sldId id="335" r:id="rId18"/>
    <p:sldId id="347" r:id="rId19"/>
    <p:sldId id="348" r:id="rId20"/>
    <p:sldId id="346" r:id="rId21"/>
    <p:sldId id="357" r:id="rId22"/>
    <p:sldId id="353" r:id="rId23"/>
    <p:sldId id="354" r:id="rId24"/>
    <p:sldId id="358" r:id="rId25"/>
    <p:sldId id="333" r:id="rId26"/>
    <p:sldId id="359" r:id="rId27"/>
    <p:sldId id="360" r:id="rId28"/>
    <p:sldId id="334" r:id="rId29"/>
    <p:sldId id="337" r:id="rId30"/>
    <p:sldId id="338" r:id="rId31"/>
    <p:sldId id="336" r:id="rId32"/>
    <p:sldId id="376" r:id="rId33"/>
    <p:sldId id="374" r:id="rId34"/>
    <p:sldId id="375" r:id="rId35"/>
    <p:sldId id="377" r:id="rId36"/>
    <p:sldId id="378" r:id="rId37"/>
    <p:sldId id="379" r:id="rId38"/>
    <p:sldId id="371" r:id="rId39"/>
    <p:sldId id="372" r:id="rId40"/>
    <p:sldId id="381" r:id="rId41"/>
    <p:sldId id="373" r:id="rId42"/>
    <p:sldId id="380" r:id="rId43"/>
    <p:sldId id="382" r:id="rId44"/>
    <p:sldId id="385" r:id="rId4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a livre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D9F2841-D21C-4E1D-BB7E-92F8905299F1}" type="datetimeFigureOut">
              <a:rPr lang="pt-BR" smtClean="0"/>
              <a:pPr/>
              <a:t>20/08/2019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B5A6A76-E3F6-41DB-BC0C-54BFEAED0E5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95736" y="1844824"/>
            <a:ext cx="5184576" cy="1872208"/>
          </a:xfrm>
        </p:spPr>
        <p:txBody>
          <a:bodyPr>
            <a:noAutofit/>
          </a:bodyPr>
          <a:lstStyle/>
          <a:p>
            <a:r>
              <a:rPr lang="pt-BR" sz="3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Radioatividade: Descobertas e Impactos sociais</a:t>
            </a:r>
            <a:endParaRPr lang="pt-BR" sz="3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43608" y="3717032"/>
            <a:ext cx="6336704" cy="1368152"/>
          </a:xfrm>
        </p:spPr>
        <p:txBody>
          <a:bodyPr>
            <a:normAutofit/>
          </a:bodyPr>
          <a:lstStyle/>
          <a:p>
            <a:r>
              <a:rPr lang="pt-BR" sz="2400" dirty="0" smtClean="0"/>
              <a:t>Prof. Ivã Gurgel</a:t>
            </a:r>
          </a:p>
          <a:p>
            <a:r>
              <a:rPr lang="pt-BR" sz="2400" dirty="0" smtClean="0"/>
              <a:t>Tópicos de História da Física Moderna</a:t>
            </a:r>
          </a:p>
          <a:p>
            <a:r>
              <a:rPr lang="pt-BR" sz="2400" dirty="0" smtClean="0"/>
              <a:t>Instituto de Física – USP 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71800" y="3140968"/>
            <a:ext cx="5382416" cy="1143000"/>
          </a:xfrm>
        </p:spPr>
        <p:txBody>
          <a:bodyPr/>
          <a:lstStyle/>
          <a:p>
            <a:r>
              <a:rPr lang="pt-BR" dirty="0" smtClean="0"/>
              <a:t>Voltando à História!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2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Aula Passada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O contexto da Física no final do século XIX =&gt; teorias clássicas consolidadas + projetos de redução a uma área da Física;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Descoberta dos Raios X por </a:t>
            </a:r>
            <a:r>
              <a:rPr lang="pt-BR" dirty="0" err="1" smtClean="0"/>
              <a:t>Röntgen</a:t>
            </a:r>
            <a:r>
              <a:rPr lang="pt-BR" dirty="0" smtClean="0"/>
              <a:t> por meio de estudos com tubos de raios catódicos.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900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Contexto Científico-Filosófico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525963"/>
          </a:xfrm>
        </p:spPr>
        <p:txBody>
          <a:bodyPr/>
          <a:lstStyle/>
          <a:p>
            <a:pPr algn="just"/>
            <a:r>
              <a:rPr lang="pt-BR" dirty="0" smtClean="0"/>
              <a:t>No final do século XIX o positivismo era uma postura filosófica com grande presença no meio científico;</a:t>
            </a:r>
          </a:p>
          <a:p>
            <a:pPr algn="just"/>
            <a:r>
              <a:rPr lang="pt-BR" dirty="0" smtClean="0"/>
              <a:t>Este movimento pode ser sintetizado como o projeto de restringir as ciências à construção de afirmações verificáveis.</a:t>
            </a:r>
          </a:p>
        </p:txBody>
      </p:sp>
    </p:spTree>
    <p:extLst>
      <p:ext uri="{BB962C8B-B14F-4D97-AF65-F5344CB8AC3E}">
        <p14:creationId xmlns:p14="http://schemas.microsoft.com/office/powerpoint/2010/main" val="191749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Contexto Científico-Filosófico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6563072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Neste momento, a atividade experimental tem reconhecimento distinto no desenvolvimento científico;</a:t>
            </a:r>
          </a:p>
          <a:p>
            <a:pPr algn="just"/>
            <a:r>
              <a:rPr lang="pt-BR" dirty="0" smtClean="0"/>
              <a:t>A maior parte dos físicos se dedicam à atividade experimental.</a:t>
            </a:r>
          </a:p>
          <a:p>
            <a:pPr algn="just"/>
            <a:endParaRPr lang="pt-BR" dirty="0"/>
          </a:p>
          <a:p>
            <a:pPr marL="36576" indent="0" algn="just">
              <a:buNone/>
            </a:pPr>
            <a:endParaRPr lang="pt-BR" dirty="0" smtClean="0"/>
          </a:p>
          <a:p>
            <a:pPr algn="r"/>
            <a:r>
              <a:rPr lang="pt-BR" dirty="0" smtClean="0"/>
              <a:t>Auguste Comte =&gt;</a:t>
            </a:r>
            <a:endParaRPr lang="pt-B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70" y="4149080"/>
            <a:ext cx="1781175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944" cy="4525963"/>
          </a:xfrm>
        </p:spPr>
        <p:txBody>
          <a:bodyPr/>
          <a:lstStyle/>
          <a:p>
            <a:pPr algn="just"/>
            <a:r>
              <a:rPr lang="pt-BR" dirty="0" smtClean="0"/>
              <a:t>A descoberta dos Raios X é anunciada na Academia de Ciências da França;</a:t>
            </a:r>
          </a:p>
          <a:p>
            <a:pPr algn="just"/>
            <a:r>
              <a:rPr lang="pt-BR" dirty="0" smtClean="0"/>
              <a:t>Henri </a:t>
            </a:r>
            <a:r>
              <a:rPr lang="pt-BR" dirty="0" err="1" smtClean="0"/>
              <a:t>Poincaré</a:t>
            </a:r>
            <a:r>
              <a:rPr lang="pt-BR" dirty="0" smtClean="0"/>
              <a:t> indica que o mesmo pode estar relacionado à fluorescência: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204768"/>
            <a:ext cx="2270373" cy="307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6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571184" cy="4525963"/>
          </a:xfrm>
        </p:spPr>
        <p:txBody>
          <a:bodyPr/>
          <a:lstStyle/>
          <a:p>
            <a:pPr algn="just"/>
            <a:r>
              <a:rPr lang="pt-BR" dirty="0" smtClean="0"/>
              <a:t>“É, portanto, o vidro que emite os raios de </a:t>
            </a:r>
            <a:r>
              <a:rPr lang="pt-BR" dirty="0" err="1" smtClean="0"/>
              <a:t>Röntgen</a:t>
            </a:r>
            <a:r>
              <a:rPr lang="pt-BR" dirty="0" smtClean="0"/>
              <a:t>, e eles os emite tornando-se fluorescente. Podemos nos perguntar se todos os corpos cuja fluorescência seja suficientemente intensa não emitiriam, além de raios luminosos, os raios X de </a:t>
            </a:r>
            <a:r>
              <a:rPr lang="pt-BR" dirty="0" err="1" smtClean="0"/>
              <a:t>Röntgen</a:t>
            </a:r>
            <a:r>
              <a:rPr lang="pt-BR" dirty="0" smtClean="0"/>
              <a:t> (...)” (</a:t>
            </a:r>
            <a:r>
              <a:rPr lang="pt-BR" dirty="0" err="1" smtClean="0"/>
              <a:t>Poincaré</a:t>
            </a:r>
            <a:r>
              <a:rPr lang="pt-BR" dirty="0" smtClean="0"/>
              <a:t>, </a:t>
            </a:r>
            <a:r>
              <a:rPr lang="pt-BR" dirty="0" err="1" smtClean="0"/>
              <a:t>Les</a:t>
            </a:r>
            <a:r>
              <a:rPr lang="pt-BR" dirty="0" smtClean="0"/>
              <a:t> </a:t>
            </a:r>
            <a:r>
              <a:rPr lang="pt-BR" dirty="0" err="1" smtClean="0"/>
              <a:t>Rayons</a:t>
            </a:r>
            <a:r>
              <a:rPr lang="pt-BR" dirty="0" smtClean="0"/>
              <a:t> </a:t>
            </a:r>
            <a:r>
              <a:rPr lang="pt-BR" dirty="0" err="1" smtClean="0"/>
              <a:t>Cathodiques</a:t>
            </a:r>
            <a:r>
              <a:rPr lang="pt-BR" dirty="0" smtClean="0"/>
              <a:t> et </a:t>
            </a:r>
            <a:r>
              <a:rPr lang="pt-BR" dirty="0" err="1" smtClean="0"/>
              <a:t>les</a:t>
            </a:r>
            <a:r>
              <a:rPr lang="pt-BR" dirty="0" smtClean="0"/>
              <a:t> </a:t>
            </a:r>
            <a:r>
              <a:rPr lang="pt-BR" dirty="0" err="1" smtClean="0"/>
              <a:t>rayons</a:t>
            </a:r>
            <a:r>
              <a:rPr lang="pt-BR" dirty="0" smtClean="0"/>
              <a:t> de </a:t>
            </a:r>
            <a:r>
              <a:rPr lang="pt-BR" dirty="0" err="1" smtClean="0"/>
              <a:t>Röntgen</a:t>
            </a:r>
            <a:r>
              <a:rPr lang="pt-BR" dirty="0" smtClean="0"/>
              <a:t>, 1896)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1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pPr algn="just"/>
            <a:r>
              <a:rPr lang="pt-BR" dirty="0" smtClean="0"/>
              <a:t>A hipótese de </a:t>
            </a:r>
            <a:r>
              <a:rPr lang="pt-BR" dirty="0" err="1" smtClean="0"/>
              <a:t>Poincaré</a:t>
            </a:r>
            <a:r>
              <a:rPr lang="pt-BR" dirty="0" smtClean="0"/>
              <a:t> passa a ser estudada por diferentes cientistas e se mostra “válida”;</a:t>
            </a:r>
          </a:p>
          <a:p>
            <a:pPr algn="just"/>
            <a:r>
              <a:rPr lang="pt-BR" dirty="0" smtClean="0"/>
              <a:t>O fenômeno passa a ser estudado por Henri Becquerel. </a:t>
            </a:r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825699"/>
            <a:ext cx="2088232" cy="292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3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139136" cy="452596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Becquerel faz estudos com sal de urânio e verifica que placas fotográficas são sensibilizadas por este elemento. Em 24/02/1896 faz um relatório à Academia</a:t>
            </a:r>
            <a:r>
              <a:rPr lang="pt-BR" dirty="0"/>
              <a:t>:</a:t>
            </a:r>
            <a:r>
              <a:rPr lang="pt-BR" dirty="0" smtClean="0"/>
              <a:t> </a:t>
            </a:r>
          </a:p>
          <a:p>
            <a:pPr algn="just"/>
            <a:r>
              <a:rPr lang="pt-BR" dirty="0" smtClean="0"/>
              <a:t>“Cobri uma chapa fotográfica com duas folhas de papel negro grosso, tão grosso que a chapa não ficou manchada ao ser exposta ao sol durante o dia inteiro...</a:t>
            </a:r>
          </a:p>
        </p:txBody>
      </p:sp>
    </p:spTree>
    <p:extLst>
      <p:ext uri="{BB962C8B-B14F-4D97-AF65-F5344CB8AC3E}">
        <p14:creationId xmlns:p14="http://schemas.microsoft.com/office/powerpoint/2010/main" val="23984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... Coloquei sobre o papel uma camada de substância fosforescente e expus tudo ao sol por várias horas. Quando revelei a chapa, percebi a silhueta da substância fosforescente em negro sobre o negativo (...) Portanto, podemos concluir dessas experiências que a substância fosforescente em questão emite radiações que penetram o papel que é opaco à luz”.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415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Radioatividade: A novidade!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Em 02/03/1896 Becquerel declara:</a:t>
            </a:r>
          </a:p>
          <a:p>
            <a:pPr algn="just"/>
            <a:r>
              <a:rPr lang="pt-BR" dirty="0" smtClean="0"/>
              <a:t>“Como o Sol não voltou a aparecer durante vários dias, revelei as chapas fotográficas (...) na expectativa de encontrar imagens muito deficientes. Ocorreu o oposto: as silhuetas apareceram com grande nitidez. Pensei imediatamente que a ação poderia ocorrer no escuro”.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41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6192688" cy="1143000"/>
          </a:xfrm>
        </p:spPr>
        <p:txBody>
          <a:bodyPr/>
          <a:lstStyle/>
          <a:p>
            <a:r>
              <a:rPr lang="pt-BR" dirty="0" smtClean="0"/>
              <a:t>Questão </a:t>
            </a:r>
            <a:r>
              <a:rPr lang="pt-BR" dirty="0" smtClean="0"/>
              <a:t>do Dia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3608" y="2420888"/>
            <a:ext cx="6408712" cy="2736304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Deve haver algum tipo de regulação do trabalho científico?</a:t>
            </a:r>
          </a:p>
          <a:p>
            <a:pPr algn="just"/>
            <a:r>
              <a:rPr lang="pt-BR" smtClean="0"/>
              <a:t>O </a:t>
            </a:r>
            <a:r>
              <a:rPr lang="pt-BR" dirty="0" smtClean="0"/>
              <a:t>cientista deve ter a liberdade de pesquisar o que quiser?</a:t>
            </a:r>
            <a:endParaRPr lang="pt-BR" dirty="0"/>
          </a:p>
        </p:txBody>
      </p:sp>
      <p:sp>
        <p:nvSpPr>
          <p:cNvPr id="1026" name="AutoShape 2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139136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Becquerel faz estudos com sal de urânio e verifica que placas fotográficas são sensibilizadas por este elemento independente da exposição à luz;</a:t>
            </a:r>
          </a:p>
          <a:p>
            <a:pPr algn="just"/>
            <a:r>
              <a:rPr lang="pt-BR" dirty="0" smtClean="0"/>
              <a:t>Esta descoberta, em geral tida por acaso, vem da curiosidade gerada pelo perfil de emissão do urânio.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73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7139136" cy="4525963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Mas a descoberta repercute </a:t>
            </a:r>
            <a:r>
              <a:rPr lang="pt-BR" dirty="0" smtClean="0"/>
              <a:t>– inicialmente - pouco</a:t>
            </a:r>
            <a:r>
              <a:rPr lang="pt-BR" dirty="0" smtClean="0"/>
              <a:t>, reduzida a um caso especial dos Raios X;</a:t>
            </a:r>
          </a:p>
          <a:p>
            <a:pPr algn="just"/>
            <a:r>
              <a:rPr lang="pt-BR" dirty="0" smtClean="0"/>
              <a:t>Devido à intensidade e às dificuldades operacionais, eles seriam menos aplicados que os raios “libertinos” de </a:t>
            </a:r>
            <a:r>
              <a:rPr lang="pt-BR" dirty="0" err="1" smtClean="0"/>
              <a:t>Röntgen</a:t>
            </a:r>
            <a:r>
              <a:rPr lang="pt-BR" dirty="0" smtClean="0"/>
              <a:t>.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09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Radioatividade.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132856"/>
            <a:ext cx="7467600" cy="3993307"/>
          </a:xfrm>
        </p:spPr>
        <p:txBody>
          <a:bodyPr/>
          <a:lstStyle/>
          <a:p>
            <a:pPr algn="just"/>
            <a:r>
              <a:rPr lang="pt-BR" dirty="0" smtClean="0"/>
              <a:t>Mesmo reconhecendo que este não seria um fenômeno regular de fosforescência, Becquerel e outros pensam que seria algo semelhante à mesma (</a:t>
            </a:r>
            <a:r>
              <a:rPr lang="pt-BR" dirty="0" err="1" smtClean="0"/>
              <a:t>hiper-fosforescência</a:t>
            </a:r>
            <a:r>
              <a:rPr lang="pt-BR" dirty="0" smtClean="0"/>
              <a:t>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17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Marie Curie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tema é escolhido por Marie Curie para sua tese de doutorado, em 1903:</a:t>
            </a:r>
          </a:p>
          <a:p>
            <a:pPr algn="just"/>
            <a:r>
              <a:rPr lang="pt-BR" dirty="0" smtClean="0"/>
              <a:t>“o tema tomou cada vez mais importância, dando lugar a um movimento científico de forma que numerosos artigos sobre os corpos radioativos apareceram constantemente, principalmente no estrangeiro”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22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Marie Curie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Inicialmente a tese buscava medir com maior precisão a intensidade dos “novos raios”;</a:t>
            </a:r>
          </a:p>
          <a:p>
            <a:pPr algn="just"/>
            <a:r>
              <a:rPr lang="pt-BR" dirty="0" smtClean="0"/>
              <a:t>Com um aparato experimental </a:t>
            </a:r>
            <a:r>
              <a:rPr lang="pt-BR" dirty="0" smtClean="0"/>
              <a:t>aperfeiçoado</a:t>
            </a:r>
            <a:r>
              <a:rPr lang="pt-BR" dirty="0" smtClean="0"/>
              <a:t>, verifica-se que o Tório também emite radiação.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16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Marie Curie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1"/>
            <a:ext cx="7283152" cy="1468760"/>
          </a:xfrm>
        </p:spPr>
        <p:txBody>
          <a:bodyPr>
            <a:normAutofit/>
          </a:bodyPr>
          <a:lstStyle/>
          <a:p>
            <a:pPr algn="just"/>
            <a:r>
              <a:rPr lang="pt-BR" dirty="0" smtClean="0"/>
              <a:t>Marie e Pierre Curie anunciam a radioatividade do Tório e a descoberta do Rádio e Polônio (1898)</a:t>
            </a:r>
            <a:endParaRPr lang="pt-B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29000"/>
            <a:ext cx="4421741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61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Marie Curie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“Todos os minerais que se mostraram ativos contêm os elementos ativos. Dois minerais, a </a:t>
            </a:r>
            <a:r>
              <a:rPr lang="pt-BR" dirty="0" err="1" smtClean="0"/>
              <a:t>pechblenda</a:t>
            </a:r>
            <a:r>
              <a:rPr lang="pt-BR" dirty="0" smtClean="0"/>
              <a:t> (óxido de urânio) e a </a:t>
            </a:r>
            <a:r>
              <a:rPr lang="pt-BR" dirty="0" err="1" smtClean="0"/>
              <a:t>calcolita</a:t>
            </a:r>
            <a:r>
              <a:rPr lang="pt-BR" dirty="0" smtClean="0"/>
              <a:t> (fosfato de cobre e </a:t>
            </a:r>
            <a:r>
              <a:rPr lang="pt-BR" dirty="0" err="1" smtClean="0"/>
              <a:t>uranila</a:t>
            </a:r>
            <a:r>
              <a:rPr lang="pt-BR" dirty="0" smtClean="0"/>
              <a:t>) mostraram-se mais ativos que o próprio Urânio. Este fato é notável, e leva-nos a crer que tais minérios podem conter um elemento mais ativo que o urânio” (Curie, </a:t>
            </a:r>
            <a:r>
              <a:rPr lang="pt-BR" dirty="0" err="1" smtClean="0"/>
              <a:t>Comunication</a:t>
            </a:r>
            <a:r>
              <a:rPr lang="pt-BR" dirty="0" smtClean="0"/>
              <a:t> à Academie de </a:t>
            </a:r>
            <a:r>
              <a:rPr lang="pt-BR" dirty="0" err="1" smtClean="0"/>
              <a:t>Sciences</a:t>
            </a:r>
            <a:r>
              <a:rPr lang="pt-BR" dirty="0" smtClean="0"/>
              <a:t>, 1898)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9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Marie Curie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7467600" cy="4209331"/>
          </a:xfrm>
        </p:spPr>
        <p:txBody>
          <a:bodyPr/>
          <a:lstStyle/>
          <a:p>
            <a:pPr algn="just"/>
            <a:r>
              <a:rPr lang="pt-BR" dirty="0" smtClean="0"/>
              <a:t>Desenvolve métodos de purificação, de modo a isolar os novos elementos;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Volta a publicar sobre o assunto em 1898, mas com resistências da Academia.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022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1628800"/>
            <a:ext cx="6779096" cy="4525963"/>
          </a:xfrm>
        </p:spPr>
        <p:txBody>
          <a:bodyPr/>
          <a:lstStyle/>
          <a:p>
            <a:pPr algn="just"/>
            <a:r>
              <a:rPr lang="pt-BR" dirty="0" smtClean="0"/>
              <a:t>Contudo, a natureza das radiações emitidas ainda é um mistério, em especial as partículas alfa. </a:t>
            </a:r>
            <a:endParaRPr lang="pt-BR" dirty="0"/>
          </a:p>
          <a:p>
            <a:pPr algn="just"/>
            <a:r>
              <a:rPr lang="pt-BR" dirty="0" smtClean="0"/>
              <a:t>Estudos ainda se limitam a verificar as características físicas das radiações emitidas. </a:t>
            </a:r>
          </a:p>
          <a:p>
            <a:pPr algn="just"/>
            <a:r>
              <a:rPr lang="pt-BR" dirty="0" smtClean="0"/>
              <a:t>Especulações sobre diversos tipos de “raios” aparecem.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383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7467600" cy="4209331"/>
          </a:xfrm>
        </p:spPr>
        <p:txBody>
          <a:bodyPr/>
          <a:lstStyle/>
          <a:p>
            <a:pPr algn="just"/>
            <a:r>
              <a:rPr lang="pt-BR" dirty="0" smtClean="0"/>
              <a:t>René </a:t>
            </a:r>
            <a:r>
              <a:rPr lang="pt-BR" dirty="0" err="1" smtClean="0"/>
              <a:t>Blondlot</a:t>
            </a:r>
            <a:r>
              <a:rPr lang="pt-BR" dirty="0" smtClean="0"/>
              <a:t> – um físico experimental reputado - propõe que tubos de descarga emitem os “Raios-N” em 1903;</a:t>
            </a:r>
          </a:p>
          <a:p>
            <a:pPr algn="just"/>
            <a:r>
              <a:rPr lang="pt-BR" dirty="0" smtClean="0"/>
              <a:t>Estes raios poderiam atravessar diferentes materiais, inclusive metais, e teria fenomenologia semelhante à da luz (refração, reflexão e difração).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24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Movimento CTS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281339"/>
          </a:xfrm>
        </p:spPr>
        <p:txBody>
          <a:bodyPr/>
          <a:lstStyle/>
          <a:p>
            <a:r>
              <a:rPr lang="pt-BR" dirty="0" smtClean="0"/>
              <a:t>CTS = Ciência, Tecnologia e Sociedade;</a:t>
            </a:r>
          </a:p>
          <a:p>
            <a:r>
              <a:rPr lang="pt-BR" dirty="0" smtClean="0"/>
              <a:t>“Denuncia” a não neutralidade da ciência; </a:t>
            </a:r>
          </a:p>
          <a:p>
            <a:r>
              <a:rPr lang="pt-BR" dirty="0" smtClean="0"/>
              <a:t>Preocupa-se com os impactos sociais da ciência e tecnologia;</a:t>
            </a:r>
          </a:p>
          <a:p>
            <a:r>
              <a:rPr lang="pt-BR" dirty="0" smtClean="0"/>
              <a:t>Defende a participação social nas decisões que envolvem C&amp;T.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204865"/>
            <a:ext cx="7467600" cy="2664296"/>
          </a:xfrm>
        </p:spPr>
        <p:txBody>
          <a:bodyPr/>
          <a:lstStyle/>
          <a:p>
            <a:pPr algn="just"/>
            <a:r>
              <a:rPr lang="pt-BR" dirty="0" err="1" smtClean="0"/>
              <a:t>Blondlot</a:t>
            </a:r>
            <a:r>
              <a:rPr lang="pt-BR" dirty="0" smtClean="0"/>
              <a:t> e colaboradores “descobrem” que os Raios-N também poderiam ser emitidos pelo Sol, por filamentos metálico e, entre outros, pelo sistema nervoso!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1902, </a:t>
            </a:r>
            <a:r>
              <a:rPr lang="pt-BR" dirty="0" err="1" smtClean="0"/>
              <a:t>Rutherfod</a:t>
            </a:r>
            <a:r>
              <a:rPr lang="pt-BR" dirty="0" smtClean="0"/>
              <a:t> e </a:t>
            </a:r>
            <a:r>
              <a:rPr lang="pt-BR" dirty="0" err="1" smtClean="0"/>
              <a:t>Soddy</a:t>
            </a:r>
            <a:r>
              <a:rPr lang="pt-BR" dirty="0" smtClean="0"/>
              <a:t> propõe a lei de decaimento:</a:t>
            </a:r>
          </a:p>
          <a:p>
            <a:endParaRPr lang="pt-BR" dirty="0" smtClean="0"/>
          </a:p>
          <a:p>
            <a:pPr marL="36576" indent="0" algn="ctr">
              <a:buNone/>
            </a:pPr>
            <a:r>
              <a:rPr lang="pt-BR" dirty="0" smtClean="0"/>
              <a:t>N(t) = N</a:t>
            </a:r>
            <a:r>
              <a:rPr lang="pt-BR" baseline="-25000" dirty="0" smtClean="0"/>
              <a:t>0</a:t>
            </a:r>
            <a:r>
              <a:rPr lang="pt-BR" dirty="0"/>
              <a:t> </a:t>
            </a:r>
            <a:r>
              <a:rPr lang="pt-BR" dirty="0" smtClean="0"/>
              <a:t>e</a:t>
            </a:r>
            <a:r>
              <a:rPr lang="pt-BR" baseline="30000" dirty="0" smtClean="0"/>
              <a:t>(-</a:t>
            </a:r>
            <a:r>
              <a:rPr lang="pt-BR" baseline="30000" dirty="0" smtClean="0">
                <a:sym typeface="Symbol"/>
              </a:rPr>
              <a:t>t)</a:t>
            </a:r>
            <a:r>
              <a:rPr lang="pt-BR" dirty="0" smtClean="0">
                <a:sym typeface="Symbol"/>
              </a:rPr>
              <a:t> </a:t>
            </a:r>
          </a:p>
          <a:p>
            <a:pPr marL="36576" indent="0" algn="just">
              <a:buNone/>
            </a:pPr>
            <a:endParaRPr lang="pt-BR" dirty="0" smtClean="0">
              <a:sym typeface="Symbol"/>
            </a:endParaRPr>
          </a:p>
          <a:p>
            <a:pPr marL="36576" indent="0" algn="just">
              <a:buNone/>
            </a:pPr>
            <a:r>
              <a:rPr lang="pt-BR" dirty="0" smtClean="0">
                <a:sym typeface="Symbol"/>
              </a:rPr>
              <a:t>Esta lei revela o caráter probabilístico dos fenômenos nucleares, algo que só se tornará importante anos depois. </a:t>
            </a:r>
          </a:p>
        </p:txBody>
      </p:sp>
    </p:spTree>
    <p:extLst>
      <p:ext uri="{BB962C8B-B14F-4D97-AF65-F5344CB8AC3E}">
        <p14:creationId xmlns:p14="http://schemas.microsoft.com/office/powerpoint/2010/main" val="4761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Medicina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 smtClean="0"/>
              <a:t>Desde 1895 verifica-se a possibilidade dos Raios X para diagnóstico;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Em seguida começa-se a se especular sobre o uso das radiações para o tratamento de doenças (em especial por seus efeitos na pele).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36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Medicina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5445224"/>
            <a:ext cx="7467600" cy="680939"/>
          </a:xfrm>
        </p:spPr>
        <p:txBody>
          <a:bodyPr/>
          <a:lstStyle/>
          <a:p>
            <a:r>
              <a:rPr lang="pt-BR" dirty="0" err="1" smtClean="0"/>
              <a:t>Institut</a:t>
            </a:r>
            <a:r>
              <a:rPr lang="pt-BR" dirty="0" smtClean="0"/>
              <a:t> </a:t>
            </a:r>
            <a:r>
              <a:rPr lang="pt-BR" dirty="0" err="1" smtClean="0"/>
              <a:t>du</a:t>
            </a:r>
            <a:r>
              <a:rPr lang="pt-BR" dirty="0" smtClean="0"/>
              <a:t> </a:t>
            </a:r>
            <a:r>
              <a:rPr lang="pt-BR" dirty="0" err="1" smtClean="0"/>
              <a:t>Radium</a:t>
            </a:r>
            <a:r>
              <a:rPr lang="pt-BR" dirty="0" smtClean="0"/>
              <a:t> - Paris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4917898" cy="316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56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Medicina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4"/>
            <a:ext cx="6228184" cy="450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Saúde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772816"/>
            <a:ext cx="6372200" cy="427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Saúde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4924342" cy="50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8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Radiação e Saúde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4961971" cy="438311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76672"/>
            <a:ext cx="1984966" cy="608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3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Repercussão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72" y="332656"/>
            <a:ext cx="4543100" cy="6264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59" y="2852936"/>
            <a:ext cx="317555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96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6712"/>
            <a:ext cx="3744416" cy="499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059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3568" y="476672"/>
            <a:ext cx="6552728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Modelo Atômico de Bohr (Hoje!)</a:t>
            </a:r>
            <a:endParaRPr lang="pt-BR" dirty="0"/>
          </a:p>
        </p:txBody>
      </p:sp>
      <p:sp>
        <p:nvSpPr>
          <p:cNvPr id="1026" name="AutoShape 2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Resultado de imagem para Francis Ba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4852367" cy="31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93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4664"/>
            <a:ext cx="4292327" cy="559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052736"/>
            <a:ext cx="3232944" cy="429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4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Salvos pelo Capital!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18750"/>
            <a:ext cx="6588224" cy="48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1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Patentes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29208" y="1844824"/>
            <a:ext cx="4474840" cy="3921299"/>
          </a:xfrm>
        </p:spPr>
        <p:txBody>
          <a:bodyPr>
            <a:normAutofit/>
          </a:bodyPr>
          <a:lstStyle/>
          <a:p>
            <a:r>
              <a:rPr lang="pt-BR" dirty="0" smtClean="0"/>
              <a:t>O casal Curie nunca patenteou o rádio. Nunca ganharam nada com suas descobertas. </a:t>
            </a:r>
          </a:p>
          <a:p>
            <a:r>
              <a:rPr lang="pt-BR" dirty="0" smtClean="0"/>
              <a:t>Carta de doação à Universidade de Paris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556792"/>
            <a:ext cx="2837826" cy="37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Família Curie</a:t>
            </a:r>
            <a:endParaRPr lang="pt-B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2" y="2204864"/>
            <a:ext cx="256398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933" y="2447540"/>
            <a:ext cx="2520305" cy="354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88" y="1412776"/>
            <a:ext cx="18383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840" y="3416784"/>
            <a:ext cx="17526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9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Fluorescente x Fosforescente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916832"/>
            <a:ext cx="7467600" cy="4209331"/>
          </a:xfrm>
        </p:spPr>
        <p:txBody>
          <a:bodyPr/>
          <a:lstStyle/>
          <a:p>
            <a:r>
              <a:rPr lang="pt-BR" dirty="0" smtClean="0"/>
              <a:t>Material fluorescente: absorve energia de ondas eletromagnéticas e emite luz;</a:t>
            </a:r>
          </a:p>
          <a:p>
            <a:endParaRPr lang="pt-BR" dirty="0"/>
          </a:p>
          <a:p>
            <a:r>
              <a:rPr lang="pt-BR" dirty="0" smtClean="0"/>
              <a:t>Material fosforescente: é semelhante ao caso anterior, mas realiza este processo após um intervalo de tempo.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180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de Núcleo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16832"/>
            <a:ext cx="4172099" cy="361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4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Curva de Estabilidade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4228306" cy="440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72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Radioatividade</a:t>
            </a:r>
            <a:endParaRPr lang="pt-B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691" y="1600200"/>
            <a:ext cx="60346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2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Família de decaimentos </a:t>
            </a:r>
            <a:endParaRPr lang="pt-B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4794275" cy="4111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1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écnica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écnica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écnic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1747</TotalTime>
  <Words>1106</Words>
  <Application>Microsoft Office PowerPoint</Application>
  <PresentationFormat>Apresentação na tela (4:3)</PresentationFormat>
  <Paragraphs>104</Paragraphs>
  <Slides>44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5" baseType="lpstr">
      <vt:lpstr>Técnica</vt:lpstr>
      <vt:lpstr>A Radioatividade: Descobertas e Impactos sociais</vt:lpstr>
      <vt:lpstr>Questão do Dia</vt:lpstr>
      <vt:lpstr>Movimento CTS</vt:lpstr>
      <vt:lpstr>Modelo Atômico de Bohr (Hoje!)</vt:lpstr>
      <vt:lpstr>Fluorescente x Fosforescente</vt:lpstr>
      <vt:lpstr>Modelo de Núcleo</vt:lpstr>
      <vt:lpstr>Curva de Estabilidade</vt:lpstr>
      <vt:lpstr>Radioatividade</vt:lpstr>
      <vt:lpstr>Família de decaimentos </vt:lpstr>
      <vt:lpstr>Voltando à História!</vt:lpstr>
      <vt:lpstr>Aula Passada</vt:lpstr>
      <vt:lpstr>Contexto Científico-Filosófico</vt:lpstr>
      <vt:lpstr>Contexto Científico-Filosófico</vt:lpstr>
      <vt:lpstr>Radioatividade</vt:lpstr>
      <vt:lpstr>Radioatividade</vt:lpstr>
      <vt:lpstr>Radioatividade</vt:lpstr>
      <vt:lpstr>Radioatividade</vt:lpstr>
      <vt:lpstr>Radioatividade</vt:lpstr>
      <vt:lpstr>Radioatividade: A novidade!</vt:lpstr>
      <vt:lpstr>Radioatividade</vt:lpstr>
      <vt:lpstr>Radioatividade</vt:lpstr>
      <vt:lpstr>Radioatividade.</vt:lpstr>
      <vt:lpstr>Marie Curie</vt:lpstr>
      <vt:lpstr>Marie Curie</vt:lpstr>
      <vt:lpstr>Marie Curie</vt:lpstr>
      <vt:lpstr>Marie Curie</vt:lpstr>
      <vt:lpstr>Marie Curie</vt:lpstr>
      <vt:lpstr>Radioatividade</vt:lpstr>
      <vt:lpstr>Radioatividade</vt:lpstr>
      <vt:lpstr>Radioatividade</vt:lpstr>
      <vt:lpstr>Radioatividade</vt:lpstr>
      <vt:lpstr>Radiação e Medicina </vt:lpstr>
      <vt:lpstr>Radiação e Medicina</vt:lpstr>
      <vt:lpstr>Radiação e Medicina </vt:lpstr>
      <vt:lpstr>Radiação e Saúde</vt:lpstr>
      <vt:lpstr>Radiação e Saúde</vt:lpstr>
      <vt:lpstr>Radiação e Saúde</vt:lpstr>
      <vt:lpstr>Repercussão</vt:lpstr>
      <vt:lpstr>Apresentação do PowerPoint</vt:lpstr>
      <vt:lpstr>Apresentação do PowerPoint</vt:lpstr>
      <vt:lpstr>Apresentação do PowerPoint</vt:lpstr>
      <vt:lpstr>Salvos pelo Capital!</vt:lpstr>
      <vt:lpstr>Patentes </vt:lpstr>
      <vt:lpstr>Família Curie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Métodos científicos</dc:title>
  <dc:creator>Usuario</dc:creator>
  <cp:lastModifiedBy>profis</cp:lastModifiedBy>
  <cp:revision>76</cp:revision>
  <dcterms:created xsi:type="dcterms:W3CDTF">2015-03-05T18:39:59Z</dcterms:created>
  <dcterms:modified xsi:type="dcterms:W3CDTF">2019-08-20T21:59:51Z</dcterms:modified>
</cp:coreProperties>
</file>